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24384000" cy="13716000"/>
  <p:notesSz cx="6858000" cy="9144000"/>
  <p:embeddedFontLst>
    <p:embeddedFont>
      <p:font typeface="Inter Display Light"/>
      <p:regular r:id="rId16"/>
    </p:embeddedFont>
    <p:embeddedFont>
      <p:font typeface="Noto Sans CJK KR Regular"/>
      <p:regular r:id="rId17"/>
    </p:embeddedFont>
    <p:embeddedFont>
      <p:font typeface="Noto Sans CJK KR Medium"/>
      <p:bold r:id="rId18"/>
    </p:embeddedFont>
    <p:embeddedFont>
      <p:font typeface="Noto Sans CJK KR Black"/>
      <p:bold r:id="rId19"/>
    </p:embeddedFont>
    <p:embeddedFont>
      <p:font typeface="Noto Sans CJK KR Bold"/>
      <p:bold r:id="rId20"/>
    </p:embeddedFont>
    <p:embeddedFont>
      <p:font typeface="Pretendard Regular"/>
      <p:regular r:id="rId21"/>
    </p:embeddedFont>
    <p:embeddedFont>
      <p:font typeface="Pretendard SemiBold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21" Target="fonts/font6.fntdata" Type="http://schemas.openxmlformats.org/officeDocument/2006/relationships/font"/><Relationship Id="rId22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16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42.png" Type="http://schemas.openxmlformats.org/officeDocument/2006/relationships/image"/><Relationship Id="rId2" Target="../media/image26.png" Type="http://schemas.openxmlformats.org/officeDocument/2006/relationships/image"/><Relationship Id="rId3" Target="../media/image3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54.png" Type="http://schemas.openxmlformats.org/officeDocument/2006/relationships/image"/><Relationship Id="rId16" Target="../media/image55.png" Type="http://schemas.openxmlformats.org/officeDocument/2006/relationships/image"/><Relationship Id="rId17" Target="../media/image56.png" Type="http://schemas.openxmlformats.org/officeDocument/2006/relationships/image"/><Relationship Id="rId18" Target="../media/image57.png" Type="http://schemas.openxmlformats.org/officeDocument/2006/relationships/image"/><Relationship Id="rId19" Target="../media/image58.png" Type="http://schemas.openxmlformats.org/officeDocument/2006/relationships/image"/><Relationship Id="rId2" Target="../media/image1.png" Type="http://schemas.openxmlformats.org/officeDocument/2006/relationships/image"/><Relationship Id="rId20" Target="../media/image59.png" Type="http://schemas.openxmlformats.org/officeDocument/2006/relationships/image"/><Relationship Id="rId21" Target="../media/image60.png" Type="http://schemas.openxmlformats.org/officeDocument/2006/relationships/image"/><Relationship Id="rId22" Target="../media/image61.png" Type="http://schemas.openxmlformats.org/officeDocument/2006/relationships/image"/><Relationship Id="rId23" Target="../media/image62.png" Type="http://schemas.openxmlformats.org/officeDocument/2006/relationships/image"/><Relationship Id="rId24" Target="../media/image63.png" Type="http://schemas.openxmlformats.org/officeDocument/2006/relationships/image"/><Relationship Id="rId25" Target="../media/image64.png" Type="http://schemas.openxmlformats.org/officeDocument/2006/relationships/image"/><Relationship Id="rId26" Target="../media/image65.png" Type="http://schemas.openxmlformats.org/officeDocument/2006/relationships/image"/><Relationship Id="rId27" Target="../media/image66.png" Type="http://schemas.openxmlformats.org/officeDocument/2006/relationships/image"/><Relationship Id="rId28" Target="../media/image67.png" Type="http://schemas.openxmlformats.org/officeDocument/2006/relationships/image"/><Relationship Id="rId3" Target="../media/image3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3.png" Type="http://schemas.openxmlformats.org/officeDocument/2006/relationships/image"/><Relationship Id="rId7" Target="../media/image7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72.png" Type="http://schemas.openxmlformats.org/officeDocument/2006/relationships/image"/><Relationship Id="rId5" Target="../media/BdF5gg1E6T.mp4" Type="http://schemas.microsoft.com/office/2007/relationships/media"/><Relationship Id="rId6" Target="../media/BdF5gg1E6T.mp4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3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1600200" y="10198100"/>
            <a:ext cx="2159000" cy="825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00200" y="8051800"/>
            <a:ext cx="25412700" cy="186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533" b="false" i="false" u="none" strike="noStrike">
                <a:solidFill>
                  <a:srgbClr val="405FFD"/>
                </a:solidFill>
                <a:latin typeface="Noto Sans CJK KR Black"/>
              </a:rPr>
              <a:t>Distributed Sorting</a:t>
            </a:r>
            <a:r>
              <a:rPr lang="en" sz="8666" b="false" i="false" u="none" strike="noStrike">
                <a:solidFill>
                  <a:srgbClr val="405FFD"/>
                </a:solidFill>
                <a:latin typeface="Noto Sans CJK KR Black"/>
              </a:rPr>
              <a:t> </a:t>
            </a:r>
            <a:r>
              <a:rPr lang="en" sz="5333" b="false" i="false" u="none" strike="noStrike">
                <a:solidFill>
                  <a:srgbClr val="405FFD"/>
                </a:solidFill>
                <a:latin typeface="Noto Sans CJK KR Black"/>
              </a:rPr>
              <a:t>using Scala + gRPC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0200" y="7010400"/>
            <a:ext cx="16713200" cy="800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533" b="false" i="false" u="none" strike="noStrike">
                <a:solidFill>
                  <a:srgbClr val="000000"/>
                </a:solidFill>
                <a:latin typeface="Noto Sans CJK KR Medium"/>
              </a:rPr>
              <a:t>Final Presenation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2100" y="10388600"/>
            <a:ext cx="2247900" cy="431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41100"/>
              </a:lnSpc>
            </a:pPr>
            <a:r>
              <a:rPr lang="en" sz="2400" b="false" i="false" u="none" strike="noStrike">
                <a:solidFill>
                  <a:srgbClr val="000000"/>
                </a:solidFill>
                <a:latin typeface="Noto Sans CJK KR Regular"/>
              </a:rPr>
              <a:t>Team Blue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1193800"/>
            <a:ext cx="227711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913600" y="647700"/>
            <a:ext cx="34544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2400" b="false" i="false" u="none" strike="noStrike" spc="120">
                <a:solidFill>
                  <a:srgbClr val="595959"/>
                </a:solidFill>
                <a:latin typeface="Inter Display Light"/>
              </a:rPr>
              <a:t>CSED - 332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1193800"/>
            <a:ext cx="227711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913600" y="647700"/>
            <a:ext cx="34544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2400" b="false" i="false" u="none" strike="noStrike" spc="120">
                <a:solidFill>
                  <a:srgbClr val="595959"/>
                </a:solidFill>
                <a:latin typeface="Inter Display Light"/>
              </a:rPr>
              <a:t>CSED - </a:t>
            </a:r>
            <a:r>
              <a:rPr lang="en" sz="2400" b="true" i="false" u="none" strike="noStrike" spc="120">
                <a:solidFill>
                  <a:srgbClr val="595959"/>
                </a:solidFill>
                <a:latin typeface="Inter Display Light"/>
              </a:rPr>
              <a:t>332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32200" y="1562100"/>
            <a:ext cx="171196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000000"/>
                </a:solidFill>
                <a:latin typeface="Noto Sans CJK KR Black"/>
              </a:rPr>
              <a:t>Why this project fell short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83000" y="10972800"/>
            <a:ext cx="17018000" cy="952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5333" b="false" i="false" u="none" strike="noStrike">
                <a:solidFill>
                  <a:srgbClr val="1187CF"/>
                </a:solidFill>
                <a:latin typeface="Noto Sans CJK KR Black"/>
              </a:rPr>
              <a:t>Overall: planning &amp; design were the main gaps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2900" y="4572000"/>
            <a:ext cx="21348700" cy="57658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74299"/>
              </a:lnSpc>
              <a:buClr>
                <a:srgbClr val="000000"/>
              </a:buClr>
              <a:buFont typeface="Arial"/>
              <a:buChar char="●"/>
            </a:pPr>
            <a:r>
              <a:rPr lang="en" sz="4923" b="true" i="false" u="none" strike="noStrike">
                <a:solidFill>
                  <a:srgbClr val="9A30AE"/>
                </a:solidFill>
                <a:latin typeface="Pretendard Regular"/>
              </a:rPr>
              <a:t>Rushed implementation</a:t>
            </a:r>
            <a:r>
              <a:rPr lang="en" sz="4923" b="false" i="false" u="none" strike="noStrike">
                <a:solidFill>
                  <a:srgbClr val="000000"/>
                </a:solidFill>
                <a:latin typeface="Pretendard Regular"/>
              </a:rPr>
              <a:t> led to missing key requirements</a:t>
            </a:r>
          </a:p>
          <a:p>
            <a:pPr algn="l" lvl="1" indent="-342900" marL="342900">
              <a:lnSpc>
                <a:spcPct val="174299"/>
              </a:lnSpc>
              <a:buClr>
                <a:srgbClr val="000000"/>
              </a:buClr>
              <a:buFont typeface="Arial"/>
              <a:buChar char="●"/>
            </a:pPr>
            <a:r>
              <a:rPr lang="en" sz="4923" b="true" i="false" u="none" strike="noStrike">
                <a:solidFill>
                  <a:srgbClr val="9A30AE"/>
                </a:solidFill>
                <a:latin typeface="Pretendard Regular"/>
              </a:rPr>
              <a:t>Insufficient testing</a:t>
            </a:r>
          </a:p>
          <a:p>
            <a:pPr algn="l" lvl="1" indent="-342900" marL="342900">
              <a:lnSpc>
                <a:spcPct val="174299"/>
              </a:lnSpc>
              <a:buClr>
                <a:srgbClr val="000000"/>
              </a:buClr>
              <a:buFont typeface="Arial"/>
              <a:buChar char="●"/>
            </a:pPr>
            <a:r>
              <a:rPr lang="en" sz="4923" b="true" i="false" u="none" strike="noStrike">
                <a:solidFill>
                  <a:srgbClr val="9A30AE"/>
                </a:solidFill>
                <a:latin typeface="Pretendard Regular"/>
              </a:rPr>
              <a:t>AI took the surgeon role</a:t>
            </a:r>
          </a:p>
          <a:p>
            <a:pPr algn="l" lvl="1" indent="-342900" marL="342900">
              <a:lnSpc>
                <a:spcPct val="174299"/>
              </a:lnSpc>
              <a:buClr>
                <a:srgbClr val="000000"/>
              </a:buClr>
              <a:buFont typeface="Arial"/>
              <a:buChar char="●"/>
            </a:pPr>
            <a:r>
              <a:rPr lang="en" sz="4923" b="true" i="false" u="none" strike="noStrike">
                <a:solidFill>
                  <a:srgbClr val="C2C2C2"/>
                </a:solidFill>
                <a:latin typeface="Pretendard Regular"/>
              </a:rPr>
              <a:t>No teammates</a:t>
            </a:r>
            <a:br>
              <a:rPr lang="en" sz="4923" b="true" i="false" u="none" strike="noStrike">
                <a:solidFill>
                  <a:srgbClr val="C2C2C2"/>
                </a:solidFill>
                <a:latin typeface="Pretendard Regular"/>
              </a:rPr>
            </a:br>
            <a:r>
              <a:rPr lang="en" sz="439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23300" y="4533900"/>
            <a:ext cx="5816600" cy="7607300"/>
          </a:xfrm>
          <a:prstGeom prst="rect">
            <a:avLst/>
          </a:prstGeom>
          <a:effectLst>
            <a:outerShdw dir="5400000" dist="0" blurRad="232753">
              <a:srgbClr val="787878">
                <a:alpha val="3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628900" y="4572000"/>
            <a:ext cx="5816600" cy="7607300"/>
          </a:xfrm>
          <a:prstGeom prst="rect">
            <a:avLst/>
          </a:prstGeom>
          <a:effectLst>
            <a:outerShdw dir="5400000" dist="0" blurRad="232753">
              <a:srgbClr val="787878">
                <a:alpha val="3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55200" y="4178300"/>
            <a:ext cx="3352800" cy="711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505200" y="4216400"/>
            <a:ext cx="4025900" cy="711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004300" y="9321800"/>
            <a:ext cx="5054600" cy="2679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3669"/>
              </a:lnSpc>
            </a:pPr>
            <a:r>
              <a:rPr lang="en" sz="3600" b="false" i="false" u="none" strike="noStrike">
                <a:solidFill>
                  <a:srgbClr val="000000"/>
                </a:solidFill>
                <a:latin typeface="Noto Sans CJK KR Regular"/>
              </a:rPr>
              <a:t>Only one worker on project
</a:t>
            </a:r>
            <a:r>
              <a:rPr lang="en" sz="3600" b="true" i="false" u="none" strike="noStrike">
                <a:solidFill>
                  <a:srgbClr val="000000"/>
                </a:solidFill>
                <a:latin typeface="Noto Sans CJK KR Regular"/>
              </a:rPr>
              <a:t>"Me"</a:t>
            </a:r>
            <a:br>
              <a:rPr lang="en" sz="3600" b="true" i="false" u="none" strike="noStrike">
                <a:solidFill>
                  <a:srgbClr val="000000"/>
                </a:solidFill>
                <a:latin typeface="Noto Sans CJK KR Regular"/>
              </a:rPr>
            </a:br>
            <a:r>
              <a:rPr lang="en" sz="36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22600" y="9880600"/>
            <a:ext cx="5054600" cy="1295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3669"/>
              </a:lnSpc>
            </a:pPr>
            <a:r>
              <a:rPr lang="en" sz="3600" b="false" i="false" u="none" strike="noStrike">
                <a:solidFill>
                  <a:srgbClr val="000000"/>
                </a:solidFill>
                <a:latin typeface="Noto Sans CJK KR Regular"/>
              </a:rPr>
              <a:t>We haven't designed</a:t>
            </a:r>
          </a:p>
          <a:p>
            <a:pPr algn="ctr" lvl="0">
              <a:lnSpc>
                <a:spcPct val="123669"/>
              </a:lnSpc>
            </a:pPr>
            <a:r>
              <a:rPr lang="en" sz="3600" b="false" i="false" u="none" strike="noStrike">
                <a:solidFill>
                  <a:srgbClr val="000000"/>
                </a:solidFill>
                <a:latin typeface="Noto Sans CJK KR Regular"/>
              </a:rPr>
              <a:t>at all!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91700" y="4216400"/>
            <a:ext cx="34925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200" b="false" i="false" u="none" strike="noStrike">
                <a:solidFill>
                  <a:srgbClr val="FFFFFF"/>
                </a:solidFill>
                <a:latin typeface="Noto Sans CJK KR Bold"/>
              </a:rPr>
              <a:t>Solo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79800" y="4267200"/>
            <a:ext cx="41529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200" b="false" i="false" u="none" strike="noStrike">
                <a:solidFill>
                  <a:srgbClr val="FFFFFF"/>
                </a:solidFill>
                <a:latin typeface="Noto Sans CJK KR Bold"/>
              </a:rPr>
              <a:t>Acknowledgement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63900" y="4533900"/>
            <a:ext cx="5816600" cy="7607300"/>
          </a:xfrm>
          <a:prstGeom prst="rect">
            <a:avLst/>
          </a:prstGeom>
          <a:effectLst>
            <a:outerShdw dir="5400000" dist="0" blurRad="232753">
              <a:srgbClr val="787878">
                <a:alpha val="3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21100" y="4178300"/>
            <a:ext cx="4914900" cy="711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103600" y="9182100"/>
            <a:ext cx="5537200" cy="2489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3669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latin typeface="Noto Sans CJK KR Regular"/>
              </a:rPr>
              <a:t>Only simple gRPC connection test was finished.
Goal set to 
"At least make something work"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611600" y="4216400"/>
            <a:ext cx="4521200" cy="571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200" b="false" i="false" u="none" strike="noStrike">
                <a:solidFill>
                  <a:srgbClr val="FFFFFF"/>
                </a:solidFill>
                <a:latin typeface="Noto Sans CJK KR Bold"/>
              </a:rPr>
              <a:t>Fixed Milestones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5113000" y="8140700"/>
            <a:ext cx="508000" cy="35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5500" y="1193800"/>
            <a:ext cx="22771100" cy="2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>
            <a:alphaModFix amt="47000"/>
          </a:blip>
          <a:stretch>
            <a:fillRect/>
          </a:stretch>
        </p:blipFill>
        <p:spPr>
          <a:xfrm rot="0">
            <a:off x="17665700" y="5689600"/>
            <a:ext cx="2413000" cy="2324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10502900" y="5829300"/>
            <a:ext cx="2057400" cy="2044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4508500" y="5880100"/>
            <a:ext cx="2057400" cy="2044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0015200" y="12890500"/>
            <a:ext cx="2514600" cy="3302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1866" b="false" i="false" u="none" strike="noStrike">
                <a:solidFill>
                  <a:srgbClr val="595959"/>
                </a:solidFill>
                <a:latin typeface="Noto Sans CJK KR Regular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32200" y="1562100"/>
            <a:ext cx="171196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000000"/>
                </a:solidFill>
                <a:latin typeface="Noto Sans CJK KR Black"/>
              </a:rPr>
              <a:t>after Mid-progress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913600" y="647700"/>
            <a:ext cx="34544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2400" b="false" i="false" u="none" strike="noStrike" spc="120">
                <a:solidFill>
                  <a:srgbClr val="595959"/>
                </a:solidFill>
                <a:latin typeface="Inter Display Light"/>
              </a:rPr>
              <a:t>CSED - </a:t>
            </a:r>
            <a:r>
              <a:rPr lang="en" sz="2400" b="true" i="false" u="none" strike="noStrike" spc="120">
                <a:solidFill>
                  <a:srgbClr val="595959"/>
                </a:solidFill>
                <a:latin typeface="Inter Display Light"/>
              </a:rPr>
              <a:t>332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908300" y="5168900"/>
            <a:ext cx="5219700" cy="438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01100" y="5194300"/>
            <a:ext cx="5486400" cy="398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3022600" y="1447800"/>
            <a:ext cx="171196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000000"/>
                </a:solidFill>
                <a:latin typeface="Noto Sans CJK KR Black"/>
              </a:rPr>
              <a:t>Overall Progress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1193800"/>
            <a:ext cx="227711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015200" y="12890500"/>
            <a:ext cx="2514600" cy="3302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1866" b="false" i="false" u="none" strike="noStrike">
                <a:solidFill>
                  <a:srgbClr val="595959"/>
                </a:solidFill>
                <a:latin typeface="Noto Sans CJK KR Regular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3000" y="9271000"/>
            <a:ext cx="6489700" cy="4826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9518"/>
              </a:lnSpc>
            </a:pPr>
            <a:r>
              <a:rPr lang="en" sz="2814" b="true" i="false" u="none" strike="noStrike">
                <a:solidFill>
                  <a:srgbClr val="568A35"/>
                </a:solidFill>
                <a:latin typeface="Noto Sans CJK KR Regular"/>
              </a:rPr>
              <a:t>Successful under non-risky conditions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78300" y="6146800"/>
            <a:ext cx="2362200" cy="2362200"/>
          </a:xfrm>
          <a:prstGeom prst="rect">
            <a:avLst/>
          </a:prstGeom>
          <a:effectLst>
            <a:outerShdw dir="5400000" dist="0" blurRad="94542">
              <a:srgbClr val="000000">
                <a:alpha val="3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4419600" y="6997700"/>
            <a:ext cx="1866900" cy="1054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244" b="false" i="false" u="none" strike="noStrike">
                <a:solidFill>
                  <a:srgbClr val="568A35"/>
                </a:solidFill>
                <a:latin typeface="Noto Sans CJK KR Bold"/>
              </a:rPr>
              <a:t>Partitioning</a:t>
            </a:r>
            <a:r>
              <a:rPr lang="en" sz="2948" b="false" i="false" u="none" strike="noStrike">
                <a:solidFill>
                  <a:srgbClr val="568A35"/>
                </a:solidFill>
                <a:latin typeface="Noto Sans CJK KR Bold"/>
              </a:rPr>
              <a:t/>
            </a:r>
            <a:r>
              <a:rPr lang="en" sz="2948" b="false" i="false" u="none" strike="noStrike">
                <a:solidFill>
                  <a:srgbClr val="405FFD"/>
                </a:solidFill>
                <a:latin typeface="Noto Sans CJK KR Bold"/>
              </a:rPr>
              <a:t/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08800" y="6146800"/>
            <a:ext cx="2362200" cy="2362200"/>
          </a:xfrm>
          <a:prstGeom prst="rect">
            <a:avLst/>
          </a:prstGeom>
          <a:effectLst>
            <a:outerShdw dir="5400000" dist="0" blurRad="94542">
              <a:srgbClr val="000000">
                <a:alpha val="3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7150100" y="6997700"/>
            <a:ext cx="18669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948" b="false" i="false" u="none" strike="noStrike">
                <a:solidFill>
                  <a:srgbClr val="568A35"/>
                </a:solidFill>
                <a:latin typeface="Noto Sans CJK KR Bold"/>
              </a:rPr>
              <a:t>Sorting</a:t>
            </a:r>
            <a:r>
              <a:rPr lang="en" sz="2948" b="false" i="false" u="none" strike="noStrike">
                <a:solidFill>
                  <a:srgbClr val="405FFD"/>
                </a:solidFill>
                <a:latin typeface="Noto Sans CJK KR Bold"/>
              </a:rPr>
              <a:t/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6146800"/>
            <a:ext cx="2362200" cy="2362200"/>
          </a:xfrm>
          <a:prstGeom prst="rect">
            <a:avLst/>
          </a:prstGeom>
          <a:effectLst>
            <a:outerShdw dir="5400000" dist="0" blurRad="94542">
              <a:srgbClr val="000000">
                <a:alpha val="3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1689100" y="6997700"/>
            <a:ext cx="18669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948" b="false" i="false" u="none" strike="noStrike">
                <a:solidFill>
                  <a:srgbClr val="568A35"/>
                </a:solidFill>
                <a:latin typeface="Noto Sans CJK KR Bold"/>
              </a:rPr>
              <a:t>Sampling</a:t>
            </a:r>
            <a:r>
              <a:rPr lang="en" sz="2948" b="false" i="false" u="none" strike="noStrike">
                <a:solidFill>
                  <a:srgbClr val="405FFD"/>
                </a:solidFill>
                <a:latin typeface="Noto Sans CJK KR Bold"/>
              </a:rPr>
              <a:t/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26600" y="6146800"/>
            <a:ext cx="2362200" cy="2362200"/>
          </a:xfrm>
          <a:prstGeom prst="rect">
            <a:avLst/>
          </a:prstGeom>
          <a:effectLst>
            <a:outerShdw dir="5400000" dist="0" blurRad="94542">
              <a:srgbClr val="000000">
                <a:alpha val="3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9880600" y="6997700"/>
            <a:ext cx="18669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948" b="false" i="false" u="none" strike="noStrike">
                <a:solidFill>
                  <a:srgbClr val="568A35"/>
                </a:solidFill>
                <a:latin typeface="Noto Sans CJK KR Bold"/>
              </a:rPr>
              <a:t>Shuffling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20600" y="6146800"/>
            <a:ext cx="2362200" cy="2362200"/>
          </a:xfrm>
          <a:prstGeom prst="rect">
            <a:avLst/>
          </a:prstGeom>
          <a:effectLst>
            <a:outerShdw dir="5400000" dist="0" blurRad="94542">
              <a:srgbClr val="000000">
                <a:alpha val="30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12661900" y="6997700"/>
            <a:ext cx="18669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948" b="false" i="false" u="none" strike="noStrike">
                <a:solidFill>
                  <a:srgbClr val="FD9F28"/>
                </a:solidFill>
                <a:latin typeface="Noto Sans CJK KR Bold"/>
              </a:rPr>
              <a:t>Merging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89200" y="6146800"/>
            <a:ext cx="2362200" cy="2362200"/>
          </a:xfrm>
          <a:prstGeom prst="rect">
            <a:avLst/>
          </a:prstGeom>
          <a:effectLst>
            <a:outerShdw dir="5400000" dist="0" blurRad="94542">
              <a:srgbClr val="000000">
                <a:alpha val="30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15443200" y="6819900"/>
            <a:ext cx="1866900" cy="977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747" b="false" i="false" u="none" strike="noStrike">
                <a:solidFill>
                  <a:srgbClr val="D94925"/>
                </a:solidFill>
                <a:latin typeface="Noto Sans CJK KR Bold"/>
              </a:rPr>
              <a:t>Fault
Tolerance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8851900"/>
            <a:ext cx="13385800" cy="419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249400" y="8851900"/>
            <a:ext cx="4254500" cy="10033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9518"/>
              </a:lnSpc>
            </a:pPr>
            <a:r>
              <a:rPr lang="en" sz="2814" b="true" i="false" u="none" strike="noStrike">
                <a:solidFill>
                  <a:srgbClr val="D94925"/>
                </a:solidFill>
                <a:latin typeface="Noto Sans CJK KR Regular"/>
              </a:rPr>
              <a:t>Not </a:t>
            </a:r>
          </a:p>
          <a:p>
            <a:pPr algn="ctr" lvl="0">
              <a:lnSpc>
                <a:spcPct val="119518"/>
              </a:lnSpc>
            </a:pPr>
            <a:r>
              <a:rPr lang="en" sz="2814" b="true" i="false" u="none" strike="noStrike">
                <a:solidFill>
                  <a:srgbClr val="D94925"/>
                </a:solidFill>
                <a:latin typeface="Noto Sans CJK KR Regular"/>
              </a:rPr>
              <a:t>Implemented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913600" y="647700"/>
            <a:ext cx="34544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2400" b="false" i="false" u="none" strike="noStrike" spc="120">
                <a:solidFill>
                  <a:srgbClr val="595959"/>
                </a:solidFill>
                <a:latin typeface="Inter Display Light"/>
              </a:rPr>
              <a:t>CSED - </a:t>
            </a:r>
            <a:r>
              <a:rPr lang="en" sz="2400" b="true" i="false" u="none" strike="noStrike" spc="120">
                <a:solidFill>
                  <a:srgbClr val="595959"/>
                </a:solidFill>
                <a:latin typeface="Inter Display Light"/>
              </a:rPr>
              <a:t>332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380200" y="2870200"/>
            <a:ext cx="3251200" cy="9512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944600" y="1778000"/>
            <a:ext cx="73025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1193800"/>
            <a:ext cx="227711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913600" y="647700"/>
            <a:ext cx="34544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2400" b="false" i="false" u="none" strike="noStrike" spc="120">
                <a:solidFill>
                  <a:srgbClr val="595959"/>
                </a:solidFill>
                <a:latin typeface="Inter Display Light"/>
              </a:rPr>
              <a:t>CSED - </a:t>
            </a:r>
            <a:r>
              <a:rPr lang="en" sz="2400" b="true" i="false" u="none" strike="noStrike" spc="120">
                <a:solidFill>
                  <a:srgbClr val="595959"/>
                </a:solidFill>
                <a:latin typeface="Inter Display Light"/>
              </a:rPr>
              <a:t>332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57600" y="1219200"/>
            <a:ext cx="17068800" cy="1206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6800" b="false" i="false" u="none" strike="noStrike">
                <a:solidFill>
                  <a:srgbClr val="000000"/>
                </a:solidFill>
                <a:latin typeface="Noto Sans CJK KR Black"/>
              </a:rPr>
              <a:t>Overall Architecture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91400" y="8458200"/>
            <a:ext cx="9334500" cy="13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563600" y="8458200"/>
            <a:ext cx="9334500" cy="139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2700" y="8458200"/>
            <a:ext cx="9334500" cy="13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427200" y="8458200"/>
            <a:ext cx="9334500" cy="13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0900" y="8458200"/>
            <a:ext cx="9334500" cy="13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91800" y="3022600"/>
            <a:ext cx="2794000" cy="1092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706100" y="3200400"/>
            <a:ext cx="25654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CA591B"/>
                </a:solidFill>
                <a:latin typeface="Pretendard SemiBold"/>
              </a:rPr>
              <a:t>Master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195800" y="3022600"/>
            <a:ext cx="2794000" cy="1092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310100" y="3200400"/>
            <a:ext cx="25654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1187CF"/>
                </a:solidFill>
                <a:latin typeface="Pretendard SemiBold"/>
              </a:rPr>
              <a:t>Worker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19500" y="3022600"/>
            <a:ext cx="2794000" cy="1092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733800" y="3200400"/>
            <a:ext cx="25654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1187CF"/>
                </a:solidFill>
                <a:latin typeface="Pretendard SemiBold"/>
              </a:rPr>
              <a:t>Worker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227800" y="4127500"/>
            <a:ext cx="1663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323" b="false" i="false" u="none" strike="noStrike">
                <a:solidFill>
                  <a:srgbClr val="000000"/>
                </a:solidFill>
                <a:latin typeface="Pretendard Regular"/>
              </a:rPr>
              <a:t>Server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52800" y="4127500"/>
            <a:ext cx="1663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323" b="false" i="false" u="none" strike="noStrike">
                <a:solidFill>
                  <a:srgbClr val="000000"/>
                </a:solidFill>
                <a:latin typeface="Pretendard Regular"/>
              </a:rPr>
              <a:t>Server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195800" y="4127500"/>
            <a:ext cx="1663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323" b="false" i="false" u="none" strike="noStrike">
                <a:solidFill>
                  <a:srgbClr val="000000"/>
                </a:solidFill>
                <a:latin typeface="Pretendard Regular"/>
              </a:rPr>
              <a:t>Main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64200" y="4165600"/>
            <a:ext cx="1663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323" b="false" i="false" u="none" strike="noStrike">
                <a:solidFill>
                  <a:srgbClr val="000000"/>
                </a:solidFill>
                <a:latin typeface="Pretendard Regular"/>
              </a:rPr>
              <a:t>Main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2065000" y="4864100"/>
            <a:ext cx="6146800" cy="254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0" y="5130800"/>
            <a:ext cx="6146800" cy="254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2192000" y="5257800"/>
            <a:ext cx="18415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reply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92000" y="7188200"/>
            <a:ext cx="27813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sendPartitionPlan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92000" y="6273800"/>
            <a:ext cx="18415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Ack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129000" y="5524500"/>
            <a:ext cx="25654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send sample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2014200" y="5880100"/>
            <a:ext cx="6146800" cy="254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2204700" y="7886700"/>
            <a:ext cx="6819900" cy="254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14200" y="6146800"/>
            <a:ext cx="6146800" cy="254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14200" y="7569200"/>
            <a:ext cx="7061200" cy="2540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6916400" y="4521200"/>
            <a:ext cx="25654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register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36700" y="8547100"/>
            <a:ext cx="51816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partitionChunk, chunkAck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227800" y="7785100"/>
            <a:ext cx="39751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Future {streamShuffle}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10800000">
            <a:off x="4724400" y="8890000"/>
            <a:ext cx="14376400" cy="254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2128500" y="9880600"/>
            <a:ext cx="7061200" cy="254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724400" y="9144000"/>
            <a:ext cx="14376400" cy="2540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6205200" y="9486900"/>
            <a:ext cx="51816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ShuffleDone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727700" y="5486400"/>
            <a:ext cx="6146800" cy="254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10800000">
            <a:off x="5727700" y="5753100"/>
            <a:ext cx="6146800" cy="254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778500" y="6502400"/>
            <a:ext cx="6146800" cy="2540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10800000">
            <a:off x="5778500" y="6769100"/>
            <a:ext cx="6146800" cy="2540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5727700" y="5080000"/>
            <a:ext cx="25654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register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96600" y="5854700"/>
            <a:ext cx="18415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reply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727700" y="6083300"/>
            <a:ext cx="25654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send sample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61700" y="6946900"/>
            <a:ext cx="18415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Ack</a:t>
            </a:r>
          </a:p>
        </p:txBody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4800600" y="7823200"/>
            <a:ext cx="7340600" cy="2540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9321800" y="7429500"/>
            <a:ext cx="27813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sendPartitionPlan</a:t>
            </a:r>
          </a:p>
        </p:txBody>
      </p:sp>
      <p:pic>
        <p:nvPicPr>
          <p:cNvPr name="Picture 48" id="4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724400" y="8153400"/>
            <a:ext cx="7251700" cy="2540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724400" y="10236200"/>
            <a:ext cx="7251700" cy="254000"/>
          </a:xfrm>
          <a:prstGeom prst="rect">
            <a:avLst/>
          </a:prstGeom>
        </p:spPr>
      </p:pic>
      <p:sp>
        <p:nvSpPr>
          <p:cNvPr name="TextBox 50" id="50"/>
          <p:cNvSpPr txBox="true"/>
          <p:nvPr/>
        </p:nvSpPr>
        <p:spPr>
          <a:xfrm rot="0">
            <a:off x="1016000" y="8013700"/>
            <a:ext cx="39751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Future {streamShuffle}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600700" y="8293100"/>
            <a:ext cx="39751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planAck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6916400" y="8077200"/>
            <a:ext cx="39751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planAck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588000" y="9880600"/>
            <a:ext cx="51816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ShuffleDone</a:t>
            </a:r>
          </a:p>
        </p:txBody>
      </p:sp>
      <p:pic>
        <p:nvPicPr>
          <p:cNvPr name="Picture 54" id="5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41200" y="10134600"/>
            <a:ext cx="7061200" cy="254000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5651500" y="9347200"/>
            <a:ext cx="51816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partitionChunk, chunkAck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192000" y="10274300"/>
            <a:ext cx="27940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ShuffleDoneAck</a:t>
            </a:r>
          </a:p>
        </p:txBody>
      </p:sp>
      <p:pic>
        <p:nvPicPr>
          <p:cNvPr name="Picture 57" id="5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4648200" y="10515600"/>
            <a:ext cx="7340600" cy="2540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9486900" y="10617200"/>
            <a:ext cx="27940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ShuffleDoneAck</a:t>
            </a:r>
          </a:p>
        </p:txBody>
      </p:sp>
      <p:pic>
        <p:nvPicPr>
          <p:cNvPr name="Picture 59" id="5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4686300" y="11277600"/>
            <a:ext cx="7340600" cy="2540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28500" y="11303000"/>
            <a:ext cx="7061200" cy="254000"/>
          </a:xfrm>
          <a:prstGeom prst="rect">
            <a:avLst/>
          </a:prstGeom>
        </p:spPr>
      </p:pic>
      <p:sp>
        <p:nvSpPr>
          <p:cNvPr name="TextBox 61" id="61"/>
          <p:cNvSpPr txBox="true"/>
          <p:nvPr/>
        </p:nvSpPr>
        <p:spPr>
          <a:xfrm rot="0">
            <a:off x="10223500" y="10896600"/>
            <a:ext cx="27940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StartMerge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141200" y="10934700"/>
            <a:ext cx="27940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StartMerge</a:t>
            </a:r>
          </a:p>
        </p:txBody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724400" y="11506200"/>
            <a:ext cx="7251700" cy="2540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2115800" y="11557000"/>
            <a:ext cx="7061200" cy="2540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2090400" y="12547600"/>
            <a:ext cx="7061200" cy="254000"/>
          </a:xfrm>
          <a:prstGeom prst="rect">
            <a:avLst/>
          </a:prstGeom>
        </p:spPr>
      </p:pic>
      <p:sp>
        <p:nvSpPr>
          <p:cNvPr name="TextBox 66" id="66"/>
          <p:cNvSpPr txBox="true"/>
          <p:nvPr/>
        </p:nvSpPr>
        <p:spPr>
          <a:xfrm rot="0">
            <a:off x="15862300" y="11747500"/>
            <a:ext cx="27940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StartMergeAck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575300" y="11684000"/>
            <a:ext cx="27940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StartMergeAck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25500" y="11379200"/>
            <a:ext cx="39751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Future {mergeAndWrite}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9304000" y="11455400"/>
            <a:ext cx="39751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Future {mergeAndWrite}</a:t>
            </a:r>
          </a:p>
        </p:txBody>
      </p:sp>
      <p:pic>
        <p:nvPicPr>
          <p:cNvPr name="Picture 70" id="7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749800" y="12496800"/>
            <a:ext cx="7251700" cy="254000"/>
          </a:xfrm>
          <a:prstGeom prst="rect">
            <a:avLst/>
          </a:prstGeom>
        </p:spPr>
      </p:pic>
      <p:sp>
        <p:nvSpPr>
          <p:cNvPr name="TextBox 71" id="71"/>
          <p:cNvSpPr txBox="true"/>
          <p:nvPr/>
        </p:nvSpPr>
        <p:spPr>
          <a:xfrm rot="0">
            <a:off x="16319500" y="12179300"/>
            <a:ext cx="51816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MergeDone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5600700" y="12141200"/>
            <a:ext cx="51816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1187CF"/>
                </a:solidFill>
                <a:latin typeface="Pretendard Regular"/>
              </a:rPr>
              <a:t>MergeDone</a:t>
            </a:r>
          </a:p>
        </p:txBody>
      </p:sp>
      <p:pic>
        <p:nvPicPr>
          <p:cNvPr name="Picture 73" id="7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4635500" y="12661900"/>
            <a:ext cx="7340600" cy="254000"/>
          </a:xfrm>
          <a:prstGeom prst="rect">
            <a:avLst/>
          </a:prstGeom>
        </p:spPr>
      </p:pic>
      <p:sp>
        <p:nvSpPr>
          <p:cNvPr name="TextBox 74" id="74"/>
          <p:cNvSpPr txBox="true"/>
          <p:nvPr/>
        </p:nvSpPr>
        <p:spPr>
          <a:xfrm rot="0">
            <a:off x="9575800" y="12750800"/>
            <a:ext cx="27940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MergeDoneAck</a:t>
            </a:r>
          </a:p>
        </p:txBody>
      </p:sp>
      <p:pic>
        <p:nvPicPr>
          <p:cNvPr name="Picture 75" id="7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28500" y="12750800"/>
            <a:ext cx="7061200" cy="254000"/>
          </a:xfrm>
          <a:prstGeom prst="rect">
            <a:avLst/>
          </a:prstGeom>
        </p:spPr>
      </p:pic>
      <p:sp>
        <p:nvSpPr>
          <p:cNvPr name="TextBox 76" id="76"/>
          <p:cNvSpPr txBox="true"/>
          <p:nvPr/>
        </p:nvSpPr>
        <p:spPr>
          <a:xfrm rot="0">
            <a:off x="12192000" y="12877800"/>
            <a:ext cx="27940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57" b="false" i="false" u="none" strike="noStrike">
                <a:solidFill>
                  <a:srgbClr val="AE3A1E"/>
                </a:solidFill>
                <a:latin typeface="Pretendard Regular"/>
              </a:rPr>
              <a:t>MergeDoneAck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016000" y="1435100"/>
            <a:ext cx="4787900" cy="26416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18A8F1"/>
                </a:solidFill>
                <a:latin typeface="Pretendard Regular"/>
              </a:rPr>
              <a:t>partitionPlan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18A8F1"/>
                </a:solidFill>
                <a:latin typeface="Pretendard Regular"/>
              </a:rPr>
              <a:t>localWorkerId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18A8F1"/>
                </a:solidFill>
                <a:latin typeface="Pretendard Regular"/>
              </a:rPr>
              <a:t>workerEndpoints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18A8F1"/>
                </a:solidFill>
                <a:latin typeface="Pretendard Regular"/>
              </a:rPr>
              <a:t>inputFiles / outputDir / tempDir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18A8F1"/>
                </a:solidFill>
                <a:latin typeface="Pretendard Regular"/>
              </a:rPr>
              <a:t>masterEndpoint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18A8F1"/>
                </a:solidFill>
                <a:latin typeface="Pretendard Regular"/>
              </a:rPr>
              <a:t>partitionTemp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18A8F1"/>
                </a:solidFill>
                <a:latin typeface="Pretendard Regular"/>
              </a:rPr>
              <a:t>partitionCounts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3538200" y="2489200"/>
            <a:ext cx="2819400" cy="26416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FC5230"/>
                </a:solidFill>
                <a:latin typeface="Pretendard Regular"/>
              </a:rPr>
              <a:t>workers: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FC5230"/>
                </a:solidFill>
                <a:latin typeface="Pretendard Regular"/>
              </a:rPr>
              <a:t>expectedWorkers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FC5230"/>
                </a:solidFill>
                <a:latin typeface="Pretendard Regular"/>
              </a:rPr>
              <a:t>samples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FC5230"/>
                </a:solidFill>
                <a:latin typeface="Pretendard Regular"/>
              </a:rPr>
              <a:t>partitionPlan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FC5230"/>
                </a:solidFill>
                <a:latin typeface="Pretendard Regular"/>
              </a:rPr>
              <a:t>shuffleDoneWorkers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" sz="2123" b="false" i="false" u="none" strike="noStrike">
                <a:solidFill>
                  <a:srgbClr val="FC5230"/>
                </a:solidFill>
                <a:latin typeface="Pretendard Regular"/>
              </a:rPr>
              <a:t>mergeDoneWorkers</a:t>
            </a:r>
          </a:p>
          <a:p>
            <a:pPr algn="l" lvl="0">
              <a:lnSpc>
                <a:spcPct val="116199"/>
              </a:lnSpc>
            </a:pPr>
            <a:r>
              <a:rPr lang="en" sz="2123" b="false" i="false" u="none" strike="noStrike">
                <a:solidFill>
                  <a:srgbClr val="FC523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1193800"/>
            <a:ext cx="227711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913600" y="647700"/>
            <a:ext cx="34544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2400" b="false" i="false" u="none" strike="noStrike" spc="120">
                <a:solidFill>
                  <a:srgbClr val="595959"/>
                </a:solidFill>
                <a:latin typeface="Inter Display Light"/>
              </a:rPr>
              <a:t>CSED - </a:t>
            </a:r>
            <a:r>
              <a:rPr lang="en" sz="2400" b="true" i="false" u="none" strike="noStrike" spc="120">
                <a:solidFill>
                  <a:srgbClr val="595959"/>
                </a:solidFill>
                <a:latin typeface="Inter Display Light"/>
              </a:rPr>
              <a:t>332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57600" y="1219200"/>
            <a:ext cx="17068800" cy="12065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6800" b="false" i="false" u="none" strike="noStrike">
                <a:solidFill>
                  <a:srgbClr val="000000"/>
                </a:solidFill>
                <a:latin typeface="Noto Sans CJK KR Black"/>
              </a:rPr>
              <a:t>Overall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500" y="12573000"/>
            <a:ext cx="18872200" cy="660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723" b="false" i="false" u="none" strike="noStrike">
                <a:solidFill>
                  <a:srgbClr val="FD8A69"/>
                </a:solidFill>
                <a:latin typeface="Pretendard SemiBold"/>
              </a:rPr>
              <a:t>However if worker crashes, remaining .tmp might be reused and lead to error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034000" y="10693400"/>
            <a:ext cx="35306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85300" y="10515600"/>
            <a:ext cx="3530600" cy="1422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8567400" y="11036300"/>
            <a:ext cx="24638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1187CF"/>
                </a:solidFill>
                <a:latin typeface="Pretendard SemiBold"/>
              </a:rPr>
              <a:t>Worker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66200" y="10858500"/>
            <a:ext cx="43561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568A35"/>
                </a:solidFill>
                <a:latin typeface="Pretendard SemiBold"/>
              </a:rPr>
              <a:t>.tmp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884900" y="3098800"/>
            <a:ext cx="2794000" cy="1092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8999200" y="3263900"/>
            <a:ext cx="25654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CA591B"/>
                </a:solidFill>
                <a:latin typeface="Pretendard SemiBold"/>
              </a:rPr>
              <a:t>Leftover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62600" y="4025900"/>
            <a:ext cx="2895600" cy="1092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740400" y="4165600"/>
            <a:ext cx="25400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595959"/>
                </a:solidFill>
                <a:latin typeface="Pretendard SemiBold"/>
              </a:rPr>
              <a:t>File Block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65800" y="5118100"/>
            <a:ext cx="24892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595959"/>
                </a:solidFill>
                <a:latin typeface="Pretendard SemiBold"/>
              </a:rPr>
              <a:t>3.5MB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9900" y="3619500"/>
            <a:ext cx="7289800" cy="254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915900" y="3556000"/>
            <a:ext cx="5930900" cy="25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88400" y="8547100"/>
            <a:ext cx="3479800" cy="254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040000">
            <a:off x="12141200" y="8521700"/>
            <a:ext cx="6527800" cy="254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795500" y="7734300"/>
            <a:ext cx="89154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595959"/>
                </a:solidFill>
                <a:latin typeface="Pretendard SemiBold"/>
              </a:rPr>
              <a:t>send to responsible worker (partitionChuck grpc)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55300" y="8699500"/>
            <a:ext cx="30480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0E6CA5"/>
                </a:solidFill>
                <a:latin typeface="Pretendard SemiBold"/>
              </a:rPr>
              <a:t>if responsible: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12800" y="3098800"/>
            <a:ext cx="49530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595959"/>
                </a:solidFill>
                <a:latin typeface="Pretendard SemiBold"/>
              </a:rPr>
              <a:t>add leftover bytes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95500" y="7404100"/>
            <a:ext cx="30480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D94925"/>
                </a:solidFill>
                <a:latin typeface="Pretendard SemiBold"/>
              </a:rPr>
              <a:t>if not: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411200" y="2730500"/>
            <a:ext cx="635000" cy="6350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3512800" y="2730500"/>
            <a:ext cx="393700" cy="635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554" b="false" i="false" u="none" strike="noStrike">
                <a:solidFill>
                  <a:srgbClr val="595959"/>
                </a:solidFill>
                <a:latin typeface="Pretendard SemiBold"/>
              </a:rPr>
              <a:t>1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245100" y="2921000"/>
            <a:ext cx="635000" cy="6350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5346700" y="2921000"/>
            <a:ext cx="406400" cy="635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554" b="false" i="false" u="none" strike="noStrike">
                <a:solidFill>
                  <a:srgbClr val="595959"/>
                </a:solidFill>
                <a:latin typeface="Pretendard SemiBold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29300" y="3124200"/>
            <a:ext cx="23876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595959"/>
                </a:solidFill>
                <a:latin typeface="Pretendard SemiBold"/>
              </a:rPr>
              <a:t>read block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034000" y="10693400"/>
            <a:ext cx="3530600" cy="1422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85300" y="10515600"/>
            <a:ext cx="3530600" cy="14224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8567400" y="11036300"/>
            <a:ext cx="24638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1187CF"/>
                </a:solidFill>
                <a:latin typeface="Pretendard SemiBold"/>
              </a:rPr>
              <a:t>Worker 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66200" y="10858500"/>
            <a:ext cx="43561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568A35"/>
                </a:solidFill>
                <a:latin typeface="Pretendard SemiBold"/>
              </a:rPr>
              <a:t>.tmp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8884900" y="3098800"/>
            <a:ext cx="2794000" cy="10922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8999200" y="3263900"/>
            <a:ext cx="25654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CA591B"/>
                </a:solidFill>
                <a:latin typeface="Pretendard SemiBold"/>
              </a:rPr>
              <a:t>Leftover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562600" y="4025900"/>
            <a:ext cx="2895600" cy="10922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5740400" y="4165600"/>
            <a:ext cx="25400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595959"/>
                </a:solidFill>
                <a:latin typeface="Pretendard SemiBold"/>
              </a:rPr>
              <a:t>File Block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765800" y="5118100"/>
            <a:ext cx="24892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595959"/>
                </a:solidFill>
                <a:latin typeface="Pretendard SemiBold"/>
              </a:rPr>
              <a:t>3.5MB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9900" y="3619500"/>
            <a:ext cx="7289800" cy="254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3420000">
            <a:off x="10909300" y="4762500"/>
            <a:ext cx="1651000" cy="254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6539999">
            <a:off x="10363200" y="4775200"/>
            <a:ext cx="1346200" cy="2540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915900" y="3556000"/>
            <a:ext cx="5930900" cy="254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788400" y="8547100"/>
            <a:ext cx="3479800" cy="254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040000">
            <a:off x="12141200" y="8521700"/>
            <a:ext cx="6527800" cy="2540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647700" y="1562100"/>
            <a:ext cx="48768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595959"/>
                </a:solidFill>
                <a:latin typeface="Pretendard SemiBold"/>
              </a:rPr>
              <a:t>*gRPC message Limit: 4MB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795500" y="7404100"/>
            <a:ext cx="30480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D94925"/>
                </a:solidFill>
                <a:latin typeface="Pretendard SemiBold"/>
              </a:rPr>
              <a:t>if not: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655300" y="9232900"/>
            <a:ext cx="5829300" cy="1028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595959"/>
                </a:solidFill>
                <a:latin typeface="Pretendard SemiBold"/>
              </a:rPr>
              <a:t>append to local .tmp
as byte stream(spill)</a:t>
            </a:r>
          </a:p>
        </p:txBody>
      </p:sp>
      <p:pic>
        <p:nvPicPr>
          <p:cNvPr name="Picture 47" id="4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655300" y="8064500"/>
            <a:ext cx="635000" cy="635000"/>
          </a:xfrm>
          <a:prstGeom prst="rect">
            <a:avLst/>
          </a:prstGeom>
        </p:spPr>
      </p:pic>
      <p:sp>
        <p:nvSpPr>
          <p:cNvPr name="TextBox 48" id="48"/>
          <p:cNvSpPr txBox="true"/>
          <p:nvPr/>
        </p:nvSpPr>
        <p:spPr>
          <a:xfrm rot="0">
            <a:off x="10744200" y="8064500"/>
            <a:ext cx="419100" cy="635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554" b="false" i="false" u="none" strike="noStrike">
                <a:solidFill>
                  <a:srgbClr val="595959"/>
                </a:solidFill>
                <a:latin typeface="Pretendard SemiBold"/>
              </a:rPr>
              <a:t>3</a:t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45100" y="2921000"/>
            <a:ext cx="635000" cy="635000"/>
          </a:xfrm>
          <a:prstGeom prst="rect">
            <a:avLst/>
          </a:prstGeom>
        </p:spPr>
      </p:pic>
      <p:sp>
        <p:nvSpPr>
          <p:cNvPr name="TextBox 50" id="50"/>
          <p:cNvSpPr txBox="true"/>
          <p:nvPr/>
        </p:nvSpPr>
        <p:spPr>
          <a:xfrm rot="0">
            <a:off x="5346700" y="2921000"/>
            <a:ext cx="406400" cy="635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554" b="false" i="false" u="none" strike="noStrike">
                <a:solidFill>
                  <a:srgbClr val="595959"/>
                </a:solidFill>
                <a:latin typeface="Pretendard SemiBold"/>
              </a:rPr>
              <a:t>2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709400" y="5016500"/>
            <a:ext cx="6527800" cy="5207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595959"/>
                </a:solidFill>
                <a:latin typeface="Pretendard SemiBold"/>
              </a:rPr>
              <a:t>Store record in partition buffer</a:t>
            </a:r>
          </a:p>
        </p:txBody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385300" y="2971800"/>
            <a:ext cx="3530600" cy="1422400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9956800" y="3263900"/>
            <a:ext cx="2387600" cy="762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4250" b="false" i="false" u="none" strike="noStrike">
                <a:solidFill>
                  <a:srgbClr val="1187CF"/>
                </a:solidFill>
                <a:latin typeface="Pretendard SemiBold"/>
              </a:rPr>
              <a:t>Worker 1</a:t>
            </a:r>
          </a:p>
        </p:txBody>
      </p:sp>
      <p:pic>
        <p:nvPicPr>
          <p:cNvPr name="Picture 54" id="5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706600" y="6731000"/>
            <a:ext cx="635000" cy="635000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14795500" y="6718300"/>
            <a:ext cx="431800" cy="635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554" b="false" i="false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pic>
        <p:nvPicPr>
          <p:cNvPr name="Picture 56" id="5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118600" y="5905500"/>
            <a:ext cx="2565400" cy="1041400"/>
          </a:xfrm>
          <a:prstGeom prst="rect">
            <a:avLst/>
          </a:prstGeom>
        </p:spPr>
      </p:pic>
      <p:sp>
        <p:nvSpPr>
          <p:cNvPr name="TextBox 57" id="57"/>
          <p:cNvSpPr txBox="true"/>
          <p:nvPr/>
        </p:nvSpPr>
        <p:spPr>
          <a:xfrm rot="0">
            <a:off x="9118600" y="6070600"/>
            <a:ext cx="2641600" cy="68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892" b="false" i="false" u="none" strike="noStrike">
                <a:solidFill>
                  <a:srgbClr val="787878"/>
                </a:solidFill>
                <a:latin typeface="Pretendard SemiBold"/>
              </a:rPr>
              <a:t>Buffer</a:t>
            </a:r>
          </a:p>
        </p:txBody>
      </p:sp>
      <p:pic>
        <p:nvPicPr>
          <p:cNvPr name="Picture 58" id="5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912600" y="5905500"/>
            <a:ext cx="2565400" cy="1041400"/>
          </a:xfrm>
          <a:prstGeom prst="rect">
            <a:avLst/>
          </a:prstGeom>
        </p:spPr>
      </p:pic>
      <p:sp>
        <p:nvSpPr>
          <p:cNvPr name="TextBox 59" id="59"/>
          <p:cNvSpPr txBox="true"/>
          <p:nvPr/>
        </p:nvSpPr>
        <p:spPr>
          <a:xfrm rot="0">
            <a:off x="12306300" y="6121400"/>
            <a:ext cx="1765300" cy="68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892" b="false" i="false" u="none" strike="noStrike">
                <a:solidFill>
                  <a:srgbClr val="787878"/>
                </a:solidFill>
                <a:latin typeface="Pretendard SemiBold"/>
              </a:rPr>
              <a:t>Buffer</a:t>
            </a:r>
          </a:p>
        </p:txBody>
      </p:sp>
      <p:pic>
        <p:nvPicPr>
          <p:cNvPr name="Picture 60" id="6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81100" y="9486900"/>
            <a:ext cx="1536700" cy="1092200"/>
          </a:xfrm>
          <a:prstGeom prst="rect">
            <a:avLst/>
          </a:prstGeom>
        </p:spPr>
      </p:pic>
      <p:sp>
        <p:nvSpPr>
          <p:cNvPr name="TextBox 61" id="61"/>
          <p:cNvSpPr txBox="true"/>
          <p:nvPr/>
        </p:nvSpPr>
        <p:spPr>
          <a:xfrm rot="0">
            <a:off x="1244600" y="9740900"/>
            <a:ext cx="1320800" cy="68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857" b="true" i="false" u="none" strike="noStrike">
                <a:solidFill>
                  <a:srgbClr val="FFFFFF"/>
                </a:solidFill>
                <a:latin typeface="Pretendard Regular"/>
              </a:rPr>
              <a:t>.run.1</a:t>
            </a:r>
          </a:p>
        </p:txBody>
      </p:sp>
      <p:pic>
        <p:nvPicPr>
          <p:cNvPr name="Picture 62" id="6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832100" y="9486900"/>
            <a:ext cx="1536700" cy="1092200"/>
          </a:xfrm>
          <a:prstGeom prst="rect">
            <a:avLst/>
          </a:prstGeom>
        </p:spPr>
      </p:pic>
      <p:sp>
        <p:nvSpPr>
          <p:cNvPr name="TextBox 63" id="63"/>
          <p:cNvSpPr txBox="true"/>
          <p:nvPr/>
        </p:nvSpPr>
        <p:spPr>
          <a:xfrm rot="0">
            <a:off x="2870200" y="9740900"/>
            <a:ext cx="1397000" cy="68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857" b="true" i="false" u="none" strike="noStrike">
                <a:solidFill>
                  <a:srgbClr val="FFFFFF"/>
                </a:solidFill>
                <a:latin typeface="Pretendard Regular"/>
              </a:rPr>
              <a:t>.run.2</a:t>
            </a:r>
          </a:p>
        </p:txBody>
      </p:sp>
      <p:pic>
        <p:nvPicPr>
          <p:cNvPr name="Picture 64" id="6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495800" y="9486900"/>
            <a:ext cx="1536700" cy="1092200"/>
          </a:xfrm>
          <a:prstGeom prst="rect">
            <a:avLst/>
          </a:prstGeom>
        </p:spPr>
      </p:pic>
      <p:sp>
        <p:nvSpPr>
          <p:cNvPr name="TextBox 65" id="65"/>
          <p:cNvSpPr txBox="true"/>
          <p:nvPr/>
        </p:nvSpPr>
        <p:spPr>
          <a:xfrm rot="0">
            <a:off x="4546600" y="9740900"/>
            <a:ext cx="1384300" cy="68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857" b="true" i="false" u="none" strike="noStrike">
                <a:solidFill>
                  <a:srgbClr val="FFFFFF"/>
                </a:solidFill>
                <a:latin typeface="Pretendard Regular"/>
              </a:rPr>
              <a:t>.run.n</a:t>
            </a:r>
          </a:p>
        </p:txBody>
      </p:sp>
      <p:pic>
        <p:nvPicPr>
          <p:cNvPr name="Picture 66" id="6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-9359999">
            <a:off x="6362700" y="10604500"/>
            <a:ext cx="2959100" cy="254000"/>
          </a:xfrm>
          <a:prstGeom prst="rect">
            <a:avLst/>
          </a:prstGeom>
        </p:spPr>
      </p:pic>
      <p:sp>
        <p:nvSpPr>
          <p:cNvPr name="TextBox 67" id="67"/>
          <p:cNvSpPr txBox="true"/>
          <p:nvPr/>
        </p:nvSpPr>
        <p:spPr>
          <a:xfrm rot="0">
            <a:off x="1231900" y="7810500"/>
            <a:ext cx="5829300" cy="1549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900" b="false" i="false" u="none" strike="noStrike">
                <a:solidFill>
                  <a:srgbClr val="595959"/>
                </a:solidFill>
                <a:latin typeface="Pretendard SemiBold"/>
              </a:rPr>
              <a:t>restore it as records, sort and divide into run files, then k-way merge</a:t>
            </a:r>
          </a:p>
        </p:txBody>
      </p:sp>
      <p:pic>
        <p:nvPicPr>
          <p:cNvPr name="Picture 68" id="6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17600" y="7099300"/>
            <a:ext cx="635000" cy="635000"/>
          </a:xfrm>
          <a:prstGeom prst="rect">
            <a:avLst/>
          </a:prstGeom>
        </p:spPr>
      </p:pic>
      <p:sp>
        <p:nvSpPr>
          <p:cNvPr name="TextBox 69" id="69"/>
          <p:cNvSpPr txBox="true"/>
          <p:nvPr/>
        </p:nvSpPr>
        <p:spPr>
          <a:xfrm rot="0">
            <a:off x="1193800" y="7086600"/>
            <a:ext cx="431800" cy="6350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554" b="false" i="false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95400" y="3784600"/>
            <a:ext cx="10807700" cy="109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" y="7327900"/>
            <a:ext cx="21856700" cy="109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10223500"/>
            <a:ext cx="21856700" cy="1092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" y="11963400"/>
            <a:ext cx="21856700" cy="1092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32200" y="1562100"/>
            <a:ext cx="171196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000000"/>
                </a:solidFill>
                <a:latin typeface="Noto Sans CJK KR Black"/>
              </a:rPr>
              <a:t>How to run this program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3500" y="8915400"/>
            <a:ext cx="20485100" cy="647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640" b="false" i="false" u="none" strike="noStrike">
                <a:solidFill>
                  <a:srgbClr val="1187CF"/>
                </a:solidFill>
                <a:latin typeface="Noto Sans CJK KR Black"/>
              </a:rPr>
              <a:t>Or just run shell file in master server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5500" y="1193800"/>
            <a:ext cx="227711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015200" y="12890500"/>
            <a:ext cx="2514600" cy="3302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1866" b="false" i="false" u="none" strike="noStrike">
                <a:solidFill>
                  <a:srgbClr val="595959"/>
                </a:solidFill>
                <a:latin typeface="Noto Sans CJK KR Regular"/>
              </a:rPr>
              <a:t>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7500" y="3975100"/>
            <a:ext cx="9563100" cy="685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857" b="false" i="false" u="none" strike="noStrike">
                <a:solidFill>
                  <a:srgbClr val="000000"/>
                </a:solidFill>
                <a:latin typeface="MotoyaLMaru W3 mono"/>
              </a:rPr>
              <a:t>332project-assembly-0.1.0-SNAPSHOT.jar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5400" y="3200400"/>
            <a:ext cx="5016500" cy="45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3669"/>
              </a:lnSpc>
            </a:pPr>
            <a:r>
              <a:rPr lang="en" sz="2666" b="true" i="false" u="none" strike="noStrike">
                <a:solidFill>
                  <a:srgbClr val="000000"/>
                </a:solidFill>
                <a:latin typeface="Noto Sans CJK KR Regular"/>
              </a:rPr>
              <a:t>jar file created by sbt assembly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0500" y="6794500"/>
            <a:ext cx="5029200" cy="546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3669"/>
              </a:lnSpc>
            </a:pPr>
            <a:r>
              <a:rPr lang="en" sz="3066" b="true" i="false" u="none" strike="noStrike">
                <a:solidFill>
                  <a:srgbClr val="000000"/>
                </a:solidFill>
                <a:latin typeface="Noto Sans CJK KR Regular"/>
              </a:rPr>
              <a:t>Worker run command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0500" y="9677400"/>
            <a:ext cx="50292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3669"/>
              </a:lnSpc>
            </a:pPr>
            <a:r>
              <a:rPr lang="en" sz="3066" b="true" i="false" u="none" strike="noStrike">
                <a:solidFill>
                  <a:srgbClr val="000000"/>
                </a:solidFill>
                <a:latin typeface="Noto Sans CJK KR Regular"/>
              </a:rPr>
              <a:t>distributed sorting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0500" y="11417300"/>
            <a:ext cx="5029200" cy="520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3669"/>
              </a:lnSpc>
            </a:pPr>
            <a:r>
              <a:rPr lang="en" sz="3066" b="true" i="false" u="none" strike="noStrike">
                <a:solidFill>
                  <a:srgbClr val="000000"/>
                </a:solidFill>
                <a:latin typeface="Noto Sans CJK KR Regular"/>
              </a:rPr>
              <a:t>data validation testing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7500" y="7581900"/>
            <a:ext cx="21475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323" b="false" i="false" u="none" strike="noStrike">
                <a:solidFill>
                  <a:srgbClr val="000000"/>
                </a:solidFill>
                <a:latin typeface="Pretendard Regular"/>
              </a:rPr>
              <a:t>java -jar &lt;jar file name&gt; worker.WorkerMain &lt;masterHost:port&gt; -I &lt;inputDir&gt; -O &lt;outputDir&gt;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7500" y="10477500"/>
            <a:ext cx="21475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323" b="false" i="false" u="none" strike="noStrike">
                <a:solidFill>
                  <a:srgbClr val="000000"/>
                </a:solidFill>
                <a:latin typeface="Pretendard Regular"/>
              </a:rPr>
              <a:t>./run_workers.sh &lt;number of workers&gt; &lt;input dataset&gt; </a:t>
            </a:r>
            <a:r>
              <a:rPr lang="en" sz="3323" b="false" i="false" u="none" strike="noStrike">
                <a:solidFill>
                  <a:srgbClr val="C2C2C2"/>
                </a:solidFill>
                <a:latin typeface="Pretendard Regular"/>
              </a:rPr>
              <a:t>e.g.: ./run_workers.sh 3 small 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7500" y="12217400"/>
            <a:ext cx="214757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323" b="false" i="false" u="none" strike="noStrike">
                <a:solidFill>
                  <a:srgbClr val="000000"/>
                </a:solidFill>
                <a:latin typeface="Pretendard Regular"/>
              </a:rPr>
              <a:t>./test_valsort.sh &lt;number of workers&gt; &lt;input dataset&gt; </a:t>
            </a:r>
            <a:r>
              <a:rPr lang="en" sz="3323" b="false" i="false" u="none" strike="noStrike">
                <a:solidFill>
                  <a:srgbClr val="C2C2C2"/>
                </a:solidFill>
                <a:latin typeface="Pretendard Regular"/>
              </a:rPr>
              <a:t>e.g.: ./test_valsort.sh 3 small  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5400" y="5613400"/>
            <a:ext cx="21856700" cy="10922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60500" y="5067300"/>
            <a:ext cx="5029200" cy="546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3669"/>
              </a:lnSpc>
            </a:pPr>
            <a:r>
              <a:rPr lang="en" sz="3066" b="true" i="false" u="none" strike="noStrike">
                <a:solidFill>
                  <a:srgbClr val="000000"/>
                </a:solidFill>
                <a:latin typeface="Noto Sans CJK KR Regular"/>
              </a:rPr>
              <a:t>Master run command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7500" y="5867400"/>
            <a:ext cx="213106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323" b="false" i="false" u="none" strike="noStrike">
                <a:solidFill>
                  <a:srgbClr val="000000"/>
                </a:solidFill>
                <a:latin typeface="Pretendard Regular"/>
              </a:rPr>
              <a:t>java -jar &lt;jar file name&gt;   master.MasterMain &lt;#workers&gt;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913600" y="647700"/>
            <a:ext cx="34544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2400" b="false" i="false" u="none" strike="noStrike" spc="120">
                <a:solidFill>
                  <a:srgbClr val="595959"/>
                </a:solidFill>
                <a:latin typeface="Inter Display Light"/>
              </a:rPr>
              <a:t>CSED - </a:t>
            </a:r>
            <a:r>
              <a:rPr lang="en" sz="2400" b="true" i="false" u="none" strike="noStrike" spc="120">
                <a:solidFill>
                  <a:srgbClr val="595959"/>
                </a:solidFill>
                <a:latin typeface="Inter Display Light"/>
              </a:rPr>
              <a:t>332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" y="1562100"/>
            <a:ext cx="232283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000000"/>
                </a:solidFill>
                <a:latin typeface="Noto Sans CJK KR Black"/>
              </a:rPr>
              <a:t>Simple Demo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1193800"/>
            <a:ext cx="227711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95400" y="660400"/>
            <a:ext cx="35433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400" b="false" i="false" u="none" strike="noStrike">
                <a:solidFill>
                  <a:srgbClr val="787878"/>
                </a:solidFill>
                <a:latin typeface="Noto Sans CJK KR Regular"/>
              </a:rPr>
              <a:t>Progress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15200" y="12890500"/>
            <a:ext cx="2514600" cy="3302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1866" b="false" i="false" u="none" strike="noStrike">
                <a:solidFill>
                  <a:srgbClr val="595959"/>
                </a:solidFill>
                <a:latin typeface="Noto Sans CJK KR Regular"/>
              </a:rPr>
              <a:t>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47100" y="2984500"/>
            <a:ext cx="7645400" cy="6858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3857" b="false" i="false" u="none" strike="noStrike">
                <a:solidFill>
                  <a:srgbClr val="000000"/>
                </a:solidFill>
                <a:latin typeface="Pretendard Regular"/>
              </a:rPr>
              <a:t>(3 workers, using small dataset)</a:t>
            </a:r>
          </a:p>
        </p:txBody>
      </p:sp>
      <p:pic>
        <p:nvPicPr>
          <p:cNvPr name="Picture 8" id="8">
            <a:hlinkClick r:id=""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trim st="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0">
            <a:off x="406400" y="1282700"/>
            <a:ext cx="23571200" cy="1160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" y="1562100"/>
            <a:ext cx="232283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000000"/>
                </a:solidFill>
                <a:latin typeface="Noto Sans CJK KR Black"/>
              </a:rPr>
              <a:t>Correctness Evaluation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1600" y="7658100"/>
            <a:ext cx="22047200" cy="1016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733" b="false" i="false" u="none" strike="noStrike">
                <a:solidFill>
                  <a:srgbClr val="000000"/>
                </a:solidFill>
                <a:latin typeface="Noto Sans CJK KR Black"/>
              </a:rPr>
              <a:t>Discovered Errors (so far)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1193800"/>
            <a:ext cx="227711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0015200" y="12890500"/>
            <a:ext cx="2514600" cy="3302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1866" b="false" i="false" u="none" strike="noStrike">
                <a:solidFill>
                  <a:srgbClr val="595959"/>
                </a:solidFill>
                <a:latin typeface="Noto Sans CJK KR Regular"/>
              </a:rPr>
              <a:t>8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485900" y="3416300"/>
          <a:ext cx="21767800" cy="3200400"/>
        </p:xfrm>
        <a:graphic>
          <a:graphicData uri="http://schemas.openxmlformats.org/drawingml/2006/table">
            <a:tbl>
              <a:tblPr/>
              <a:tblGrid>
                <a:gridCol w="14755197"/>
                <a:gridCol w="7012190"/>
              </a:tblGrid>
              <a:tr h="1000128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3400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1. Does the master print a sequence of workers?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936" b="false" i="false" u="none" strike="noStrike">
                          <a:solidFill>
                            <a:srgbClr val="9E9E9E"/>
                          </a:solidFill>
                          <a:latin typeface="S-Core Dream 5 Medium"/>
                        </a:rPr>
                        <a:t>Only in log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8481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3400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 Is the output sorted in each worker?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936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Yes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05563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3400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3. # of records in the input == # of records in the output?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936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Yes so far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485900" y="8978900"/>
            <a:ext cx="22123400" cy="2336800"/>
          </a:xfrm>
          <a:prstGeom prst="rect">
            <a:avLst/>
          </a:prstGeom>
        </p:spPr>
        <p:txBody>
          <a:bodyPr anchor="t" rtlCol="false"/>
          <a:lstStyle/>
          <a:p>
            <a:pPr algn="l" lvl="1" indent="-342900" marL="342900">
              <a:lnSpc>
                <a:spcPct val="139440"/>
              </a:lnSpc>
              <a:buClr>
                <a:srgbClr val="000000"/>
              </a:buClr>
              <a:buFont typeface="Arial"/>
              <a:buChar char="●"/>
            </a:pPr>
            <a:r>
              <a:rPr lang="en" sz="3857" b="false" i="false" u="none" strike="noStrike">
                <a:solidFill>
                  <a:srgbClr val="000000"/>
                </a:solidFill>
                <a:latin typeface="Pretendard Regular"/>
              </a:rPr>
              <a:t>(Mostly on large datasets) Output record count drops.</a:t>
            </a:r>
          </a:p>
          <a:p>
            <a:pPr algn="l" lvl="1" indent="-342900" marL="342900">
              <a:lnSpc>
                <a:spcPct val="139440"/>
              </a:lnSpc>
              <a:buClr>
                <a:srgbClr val="000000"/>
              </a:buClr>
              <a:buFont typeface="Arial"/>
              <a:buChar char="●"/>
            </a:pPr>
            <a:r>
              <a:rPr lang="en" sz="3857" b="false" i="false" u="none" strike="noStrike">
                <a:solidFill>
                  <a:srgbClr val="000000"/>
                </a:solidFill>
                <a:latin typeface="Pretendard Regular"/>
              </a:rPr>
              <a:t>Worker logs show send failure despite MergeAck.</a:t>
            </a:r>
          </a:p>
          <a:p>
            <a:pPr algn="l" lvl="1" indent="-342900" marL="342900">
              <a:lnSpc>
                <a:spcPct val="139440"/>
              </a:lnSpc>
              <a:buClr>
                <a:srgbClr val="000000"/>
              </a:buClr>
              <a:buFont typeface="Arial"/>
              <a:buChar char="●"/>
            </a:pPr>
            <a:r>
              <a:rPr lang="en" sz="3857" b="false" i="false" u="none" strike="noStrike">
                <a:solidFill>
                  <a:srgbClr val="000000"/>
                </a:solidFill>
                <a:latin typeface="Pretendard Regular"/>
              </a:rPr>
              <a:t>Leftover .tmp after merge crash may be read on next run.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13600" y="647700"/>
            <a:ext cx="34544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2400" b="false" i="false" u="none" strike="noStrike" spc="120">
                <a:solidFill>
                  <a:srgbClr val="595959"/>
                </a:solidFill>
                <a:latin typeface="Inter Display Light"/>
              </a:rPr>
              <a:t>CSED - </a:t>
            </a:r>
            <a:r>
              <a:rPr lang="en" sz="2400" b="true" i="false" u="none" strike="noStrike" spc="120">
                <a:solidFill>
                  <a:srgbClr val="595959"/>
                </a:solidFill>
                <a:latin typeface="Inter Display Light"/>
              </a:rPr>
              <a:t>332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0" y="0"/>
            <a:ext cx="24384000" cy="13716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" y="1562100"/>
            <a:ext cx="23228300" cy="1422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" sz="8000" b="false" i="false" u="none" strike="noStrike">
                <a:solidFill>
                  <a:srgbClr val="000000"/>
                </a:solidFill>
                <a:latin typeface="Noto Sans CJK KR Black"/>
              </a:rPr>
              <a:t>Results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1193800"/>
            <a:ext cx="227711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015200" y="12890500"/>
            <a:ext cx="2514600" cy="3302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1866" b="false" i="false" u="none" strike="noStrike">
                <a:solidFill>
                  <a:srgbClr val="595959"/>
                </a:solidFill>
                <a:latin typeface="Noto Sans CJK KR Regular"/>
              </a:rPr>
              <a:t>9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333500" y="3619500"/>
          <a:ext cx="21742400" cy="3302000"/>
        </p:xfrm>
        <a:graphic>
          <a:graphicData uri="http://schemas.openxmlformats.org/drawingml/2006/table">
            <a:tbl>
              <a:tblPr/>
              <a:tblGrid>
                <a:gridCol w="12934947"/>
                <a:gridCol w="4659769"/>
                <a:gridCol w="4141476"/>
              </a:tblGrid>
              <a:tr h="109420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400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test settings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936" b="false" i="false" u="none" strike="noStrike">
                          <a:solidFill>
                            <a:srgbClr val="9E9E9E"/>
                          </a:solidFill>
                          <a:latin typeface="S-Core Dream 5 Medium"/>
                        </a:rPr>
                        <a:t>time</a:t>
                      </a:r>
                      <a:r>
                        <a:rPr lang="en" sz="2869" b="false" i="false" u="none" strike="noStrike">
                          <a:solidFill>
                            <a:srgbClr val="9E9E9E"/>
                          </a:solidFill>
                          <a:latin typeface="S-Core Dream 5 Medium"/>
                        </a:rPr>
                        <a:t>(after registration)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936" b="false" i="false" u="none" strike="noStrike">
                          <a:solidFill>
                            <a:srgbClr val="9E9E9E"/>
                          </a:solidFill>
                          <a:latin typeface="S-Core Dream 5 Medium"/>
                        </a:rPr>
                        <a:t>valsort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8481">
                <a:tc>
                  <a:txBody>
                    <a:bodyPr anchor="t" rtlCol="false"/>
                    <a:lstStyle/>
                    <a:p>
                      <a:pPr algn="l" lvl="1">
                        <a:lnSpc>
                          <a:spcPct val="91714"/>
                        </a:lnSpc>
                        <a:defRPr/>
                      </a:pPr>
                      <a:r>
                        <a:rPr lang="en" sz="3400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small, 5 workers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936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9047ms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936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05563"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91714"/>
                        </a:lnSpc>
                        <a:defRPr/>
                      </a:pPr>
                      <a:r>
                        <a:rPr lang="en" sz="3400" b="tru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2. big, 5 workers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936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167041ms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" sz="3936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9913600" y="647700"/>
            <a:ext cx="3454400" cy="431800"/>
          </a:xfrm>
          <a:prstGeom prst="rect">
            <a:avLst/>
          </a:prstGeom>
        </p:spPr>
        <p:txBody>
          <a:bodyPr anchor="t" rtlCol="false"/>
          <a:lstStyle/>
          <a:p>
            <a:pPr algn="r" lvl="0">
              <a:lnSpc>
                <a:spcPct val="116199"/>
              </a:lnSpc>
            </a:pPr>
            <a:r>
              <a:rPr lang="en" sz="2400" b="false" i="false" u="none" strike="noStrike" spc="120">
                <a:solidFill>
                  <a:srgbClr val="595959"/>
                </a:solidFill>
                <a:latin typeface="Inter Display Light"/>
              </a:rPr>
              <a:t>CSED - </a:t>
            </a:r>
            <a:r>
              <a:rPr lang="en" sz="2400" b="true" i="false" u="none" strike="noStrike" spc="120">
                <a:solidFill>
                  <a:srgbClr val="595959"/>
                </a:solidFill>
                <a:latin typeface="Inter Display Light"/>
              </a:rPr>
              <a:t>332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4700" y="7277100"/>
            <a:ext cx="10731500" cy="3009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06200" y="7277100"/>
            <a:ext cx="120904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